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301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06" r:id="rId11"/>
    <p:sldId id="307" r:id="rId12"/>
    <p:sldId id="318" r:id="rId13"/>
    <p:sldId id="308" r:id="rId14"/>
    <p:sldId id="310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14/03/16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14/03/16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14/03/16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14/03/16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4.jp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4.jpg"/><Relationship Id="rId7" Type="http://schemas.openxmlformats.org/officeDocument/2006/relationships/image" Target="../media/image7.jpg"/><Relationship Id="rId8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11.jpg"/><Relationship Id="rId8" Type="http://schemas.openxmlformats.org/officeDocument/2006/relationships/image" Target="../media/image4.jpg"/><Relationship Id="rId9" Type="http://schemas.openxmlformats.org/officeDocument/2006/relationships/image" Target="../media/image7.jpg"/><Relationship Id="rId10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11.jpg"/><Relationship Id="rId8" Type="http://schemas.openxmlformats.org/officeDocument/2006/relationships/image" Target="../media/image4.jpg"/><Relationship Id="rId9" Type="http://schemas.openxmlformats.org/officeDocument/2006/relationships/image" Target="../media/image7.jpg"/><Relationship Id="rId10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10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11.jpg"/><Relationship Id="rId8" Type="http://schemas.openxmlformats.org/officeDocument/2006/relationships/image" Target="../media/image4.jpg"/><Relationship Id="rId9" Type="http://schemas.openxmlformats.org/officeDocument/2006/relationships/image" Target="../media/image7.jpg"/><Relationship Id="rId10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ctrTitle"/>
          </p:nvPr>
        </p:nvSpPr>
        <p:spPr>
          <a:xfrm>
            <a:off x="2233651" y="5189854"/>
            <a:ext cx="6636920" cy="1524000"/>
          </a:xfrm>
        </p:spPr>
        <p:txBody>
          <a:bodyPr>
            <a:normAutofit/>
          </a:bodyPr>
          <a:lstStyle/>
          <a:p>
            <a:pPr algn="r"/>
            <a:r>
              <a:rPr lang="en-US" sz="6600" dirty="0" smtClean="0">
                <a:solidFill>
                  <a:schemeClr val="tx1"/>
                </a:solidFill>
                <a:latin typeface="Bernard MT Condensed"/>
                <a:cs typeface="Bernard MT Condensed"/>
              </a:rPr>
              <a:t>A career choice</a:t>
            </a:r>
            <a:r>
              <a:rPr lang="en-US" dirty="0" smtClean="0">
                <a:solidFill>
                  <a:schemeClr val="tx1"/>
                </a:solidFill>
                <a:latin typeface="Bernard MT Condensed"/>
                <a:cs typeface="Bernard MT Condensed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Bernard MT Condensed"/>
                <a:cs typeface="Bernard MT Condensed"/>
              </a:rPr>
            </a:br>
            <a:r>
              <a:rPr lang="en-US" sz="2000" dirty="0" smtClean="0">
                <a:solidFill>
                  <a:schemeClr val="tx1"/>
                </a:solidFill>
                <a:latin typeface="Bernard MT Condensed"/>
                <a:cs typeface="Bernard MT Condensed"/>
              </a:rPr>
              <a:t>with </a:t>
            </a:r>
            <a:r>
              <a:rPr lang="en-US" sz="2000" dirty="0" err="1" smtClean="0">
                <a:solidFill>
                  <a:schemeClr val="tx1"/>
                </a:solidFill>
                <a:latin typeface="Bernard MT Condensed"/>
                <a:cs typeface="Bernard MT Condensed"/>
              </a:rPr>
              <a:t>Ms</a:t>
            </a:r>
            <a:r>
              <a:rPr lang="en-US" sz="2000" dirty="0" smtClean="0">
                <a:solidFill>
                  <a:schemeClr val="tx1"/>
                </a:solidFill>
                <a:latin typeface="Bernard MT Condensed"/>
                <a:cs typeface="Bernard MT Condensed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nard MT Condensed"/>
                <a:cs typeface="Bernard MT Condensed"/>
              </a:rPr>
              <a:t>Dallison</a:t>
            </a:r>
            <a:endParaRPr lang="en-US" sz="2000" dirty="0">
              <a:solidFill>
                <a:schemeClr val="tx1"/>
              </a:solidFill>
              <a:latin typeface="Bernard MT Condensed"/>
              <a:cs typeface="Bernard MT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01905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102" y="939387"/>
            <a:ext cx="872284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u="sng" dirty="0" smtClean="0"/>
              <a:t>What does a Ranger do?</a:t>
            </a:r>
          </a:p>
          <a:p>
            <a:r>
              <a:rPr lang="en-US" sz="2100" dirty="0" smtClean="0"/>
              <a:t>Rangers supervise, maintain, enhance and protect conservation areas such as forests, coasts, wetlands, national parks, maritime parks, regional parks, reserves, and sites of historical or cultural importance.</a:t>
            </a:r>
            <a:endParaRPr lang="en-US" sz="2100" dirty="0"/>
          </a:p>
          <a:p>
            <a:endParaRPr lang="en-US" sz="2100" b="1" u="sng" dirty="0" smtClean="0"/>
          </a:p>
          <a:p>
            <a:r>
              <a:rPr lang="en-US" sz="2100" b="1" u="sng" dirty="0" smtClean="0"/>
              <a:t>Personal Requirements?  </a:t>
            </a:r>
          </a:p>
          <a:p>
            <a:r>
              <a:rPr lang="en-US" sz="2100" dirty="0" smtClean="0"/>
              <a:t>Rangers need to be;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adaptable and practical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safety </a:t>
            </a:r>
            <a:r>
              <a:rPr lang="en-US" sz="2100" dirty="0" err="1" smtClean="0"/>
              <a:t>concious</a:t>
            </a:r>
            <a:endParaRPr lang="en-US" sz="2100" dirty="0" smtClean="0"/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able to remain calm in emergencies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motivated, as they may have to work in difficult conditions such as outdoors in weather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able to work independently or as part of a team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friendly, patient and helpful, as they deal with the public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knowledgeable about first aid.</a:t>
            </a:r>
          </a:p>
        </p:txBody>
      </p:sp>
      <p:sp>
        <p:nvSpPr>
          <p:cNvPr id="7" name="Title 15"/>
          <p:cNvSpPr>
            <a:spLocks noGrp="1"/>
          </p:cNvSpPr>
          <p:nvPr>
            <p:ph type="ctrTitle"/>
          </p:nvPr>
        </p:nvSpPr>
        <p:spPr>
          <a:xfrm>
            <a:off x="4562" y="1750"/>
            <a:ext cx="9139438" cy="928452"/>
          </a:xfrm>
          <a:solidFill>
            <a:schemeClr val="tx1">
              <a:alpha val="54000"/>
            </a:schemeClr>
          </a:solidFill>
        </p:spPr>
        <p:txBody>
          <a:bodyPr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Āpiha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Papa </a:t>
            </a:r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atawhai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endParaRPr lang="en-US" sz="4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8" name="Title 15"/>
          <p:cNvSpPr txBox="1">
            <a:spLocks/>
          </p:cNvSpPr>
          <p:nvPr/>
        </p:nvSpPr>
        <p:spPr>
          <a:xfrm>
            <a:off x="-14234" y="5986529"/>
            <a:ext cx="9139438" cy="844639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9144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rial Black"/>
                <a:cs typeface="Arial Black"/>
              </a:rPr>
              <a:t>Ranger</a:t>
            </a:r>
            <a:endParaRPr lang="en-US" sz="6600" dirty="0">
              <a:latin typeface="Arial Black"/>
              <a:cs typeface="Arial Black"/>
            </a:endParaRPr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868" y="2373537"/>
            <a:ext cx="2609379" cy="175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1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330" y="979520"/>
            <a:ext cx="885656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u="sng" dirty="0" smtClean="0"/>
              <a:t>Entry requirements?</a:t>
            </a:r>
          </a:p>
          <a:p>
            <a:r>
              <a:rPr lang="en-US" sz="2100" dirty="0" smtClean="0"/>
              <a:t>There are no specific entry requirements to become a ranger.  However, a National Certificate in Conservation (Trainee Ranger) is useful.  This is a one-year course run by Nelson Marlborough Institute of Technology.</a:t>
            </a:r>
          </a:p>
          <a:p>
            <a:endParaRPr lang="en-US" sz="2100" dirty="0"/>
          </a:p>
          <a:p>
            <a:r>
              <a:rPr lang="en-US" sz="2100" dirty="0" smtClean="0"/>
              <a:t>A Bachelor of Science, or completing a conservation </a:t>
            </a:r>
            <a:br>
              <a:rPr lang="en-US" sz="2100" dirty="0" smtClean="0"/>
            </a:br>
            <a:r>
              <a:rPr lang="en-US" sz="2100" dirty="0" smtClean="0"/>
              <a:t>or management course is also helpful.</a:t>
            </a:r>
          </a:p>
          <a:p>
            <a:endParaRPr lang="en-US" sz="2100" dirty="0"/>
          </a:p>
          <a:p>
            <a:r>
              <a:rPr lang="en-US" sz="2100" b="1" u="sng" dirty="0" smtClean="0"/>
              <a:t>Secondary Education?  </a:t>
            </a:r>
          </a:p>
          <a:p>
            <a:r>
              <a:rPr lang="en-US" sz="2100" dirty="0" smtClean="0"/>
              <a:t>Useful subjects include Māori, English, biology, agriculture and horticultural science, and geography.</a:t>
            </a:r>
          </a:p>
        </p:txBody>
      </p:sp>
      <p:pic>
        <p:nvPicPr>
          <p:cNvPr id="2" name="Picture 1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604" y="2293403"/>
            <a:ext cx="2651536" cy="126812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090" y="4277089"/>
            <a:ext cx="2271809" cy="1701664"/>
          </a:xfrm>
          <a:prstGeom prst="rect">
            <a:avLst/>
          </a:prstGeom>
        </p:spPr>
      </p:pic>
      <p:sp>
        <p:nvSpPr>
          <p:cNvPr id="8" name="Title 15"/>
          <p:cNvSpPr>
            <a:spLocks noGrp="1"/>
          </p:cNvSpPr>
          <p:nvPr>
            <p:ph type="ctrTitle"/>
          </p:nvPr>
        </p:nvSpPr>
        <p:spPr>
          <a:xfrm>
            <a:off x="4562" y="1750"/>
            <a:ext cx="9139438" cy="928452"/>
          </a:xfrm>
          <a:solidFill>
            <a:schemeClr val="tx1">
              <a:alpha val="54000"/>
            </a:schemeClr>
          </a:solidFill>
        </p:spPr>
        <p:txBody>
          <a:bodyPr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Āpiha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Papa </a:t>
            </a:r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atawhai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endParaRPr lang="en-US" sz="4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9" name="Title 15"/>
          <p:cNvSpPr txBox="1">
            <a:spLocks/>
          </p:cNvSpPr>
          <p:nvPr/>
        </p:nvSpPr>
        <p:spPr>
          <a:xfrm>
            <a:off x="-14234" y="5986529"/>
            <a:ext cx="9139438" cy="844639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9144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rial Black"/>
                <a:cs typeface="Arial Black"/>
              </a:rPr>
              <a:t>Ranger</a:t>
            </a:r>
            <a:endParaRPr lang="en-US" sz="6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5656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575" y="979520"/>
            <a:ext cx="885656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u="sng" dirty="0" smtClean="0"/>
              <a:t>Useful experience?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volunteer conservation work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taking online courses run by the Department of Conservation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outdoor experience such as tramping, camping or farming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doing a First Aid Certificate or Risk Management Certificate course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building experience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 smtClean="0"/>
              <a:t>experience with native birds and insects.</a:t>
            </a:r>
          </a:p>
          <a:p>
            <a:pPr marL="342900" indent="-342900">
              <a:buFont typeface="Arial"/>
              <a:buChar char="•"/>
            </a:pPr>
            <a:endParaRPr lang="en-US" sz="2100" dirty="0"/>
          </a:p>
          <a:p>
            <a:r>
              <a:rPr lang="en-US" sz="2100" dirty="0" smtClean="0"/>
              <a:t>A knowledge and understanding of Māori culture and protocol is also useful.</a:t>
            </a:r>
          </a:p>
        </p:txBody>
      </p:sp>
      <p:sp>
        <p:nvSpPr>
          <p:cNvPr id="8" name="Title 15"/>
          <p:cNvSpPr>
            <a:spLocks noGrp="1"/>
          </p:cNvSpPr>
          <p:nvPr>
            <p:ph type="ctrTitle"/>
          </p:nvPr>
        </p:nvSpPr>
        <p:spPr>
          <a:xfrm>
            <a:off x="4562" y="1750"/>
            <a:ext cx="9139438" cy="928452"/>
          </a:xfrm>
          <a:solidFill>
            <a:schemeClr val="tx1">
              <a:alpha val="54000"/>
            </a:schemeClr>
          </a:solidFill>
        </p:spPr>
        <p:txBody>
          <a:bodyPr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Āpiha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Papa </a:t>
            </a:r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atawhai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endParaRPr lang="en-US" sz="4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9" name="Title 15"/>
          <p:cNvSpPr txBox="1">
            <a:spLocks/>
          </p:cNvSpPr>
          <p:nvPr/>
        </p:nvSpPr>
        <p:spPr>
          <a:xfrm>
            <a:off x="-14234" y="5986529"/>
            <a:ext cx="9139438" cy="844639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9144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rial Black"/>
                <a:cs typeface="Arial Black"/>
              </a:rPr>
              <a:t>Ranger</a:t>
            </a:r>
            <a:endParaRPr lang="en-US" sz="6600" dirty="0">
              <a:latin typeface="Arial Black"/>
              <a:cs typeface="Arial Black"/>
            </a:endParaRPr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85" y="3990416"/>
            <a:ext cx="3564488" cy="19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7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6-02-29 at 11.54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83" y="2078693"/>
            <a:ext cx="4633872" cy="30331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9" y="1188352"/>
            <a:ext cx="6642101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cs typeface="Chalkboard"/>
              </a:rPr>
              <a:t>Pay:</a:t>
            </a:r>
          </a:p>
          <a:p>
            <a:r>
              <a:rPr lang="en-US" dirty="0" smtClean="0">
                <a:cs typeface="Chalkboard"/>
              </a:rPr>
              <a:t>Entry level rangers usually earn </a:t>
            </a:r>
            <a:br>
              <a:rPr lang="en-US" dirty="0" smtClean="0">
                <a:cs typeface="Chalkboard"/>
              </a:rPr>
            </a:br>
            <a:r>
              <a:rPr lang="en-US" dirty="0" smtClean="0">
                <a:cs typeface="Chalkboard"/>
              </a:rPr>
              <a:t>between</a:t>
            </a:r>
          </a:p>
          <a:p>
            <a:r>
              <a:rPr lang="en-US" dirty="0" smtClean="0">
                <a:cs typeface="Chalkboard"/>
              </a:rPr>
              <a:t>$33K </a:t>
            </a:r>
            <a:r>
              <a:rPr lang="en-US" dirty="0">
                <a:cs typeface="Chalkboard"/>
              </a:rPr>
              <a:t>- </a:t>
            </a:r>
            <a:r>
              <a:rPr lang="en-US" dirty="0" smtClean="0">
                <a:cs typeface="Chalkboard"/>
              </a:rPr>
              <a:t>$42K </a:t>
            </a:r>
            <a:r>
              <a:rPr lang="en-US" dirty="0">
                <a:cs typeface="Chalkboard"/>
              </a:rPr>
              <a:t>per year</a:t>
            </a:r>
          </a:p>
          <a:p>
            <a:endParaRPr lang="en-US" dirty="0">
              <a:cs typeface="Chalkboard"/>
            </a:endParaRPr>
          </a:p>
          <a:p>
            <a:r>
              <a:rPr lang="en-US" dirty="0">
                <a:cs typeface="Chalkboard"/>
              </a:rPr>
              <a:t>This is approximately</a:t>
            </a:r>
          </a:p>
          <a:p>
            <a:r>
              <a:rPr lang="en-US" dirty="0" smtClean="0">
                <a:cs typeface="Chalkboard"/>
              </a:rPr>
              <a:t>$533 </a:t>
            </a:r>
            <a:r>
              <a:rPr lang="en-US" dirty="0">
                <a:cs typeface="Chalkboard"/>
              </a:rPr>
              <a:t>- </a:t>
            </a:r>
            <a:r>
              <a:rPr lang="en-US" dirty="0" smtClean="0">
                <a:cs typeface="Chalkboard"/>
              </a:rPr>
              <a:t>$673per week</a:t>
            </a:r>
          </a:p>
          <a:p>
            <a:endParaRPr lang="en-US" dirty="0">
              <a:cs typeface="Chalkboard"/>
            </a:endParaRPr>
          </a:p>
          <a:p>
            <a:r>
              <a:rPr lang="en-US" dirty="0" smtClean="0">
                <a:cs typeface="Chalkboard"/>
              </a:rPr>
              <a:t>Experienced rangers usually earn </a:t>
            </a:r>
            <a:br>
              <a:rPr lang="en-US" dirty="0" smtClean="0">
                <a:cs typeface="Chalkboard"/>
              </a:rPr>
            </a:br>
            <a:r>
              <a:rPr lang="en-US" dirty="0" smtClean="0">
                <a:cs typeface="Chalkboard"/>
              </a:rPr>
              <a:t>between</a:t>
            </a:r>
          </a:p>
          <a:p>
            <a:r>
              <a:rPr lang="en-US" dirty="0" smtClean="0">
                <a:cs typeface="Chalkboard"/>
              </a:rPr>
              <a:t>$35K - $47K per year</a:t>
            </a:r>
          </a:p>
          <a:p>
            <a:endParaRPr lang="en-US" dirty="0">
              <a:cs typeface="Chalkboard"/>
            </a:endParaRPr>
          </a:p>
          <a:p>
            <a:r>
              <a:rPr lang="en-US" dirty="0" smtClean="0">
                <a:cs typeface="Chalkboard"/>
              </a:rPr>
              <a:t>This is approximately</a:t>
            </a:r>
          </a:p>
          <a:p>
            <a:r>
              <a:rPr lang="en-US" dirty="0" smtClean="0">
                <a:cs typeface="Chalkboard"/>
              </a:rPr>
              <a:t>$564 - $751</a:t>
            </a:r>
          </a:p>
          <a:p>
            <a:endParaRPr lang="en-US" dirty="0">
              <a:cs typeface="Chalkboard"/>
            </a:endParaRPr>
          </a:p>
          <a:p>
            <a:endParaRPr lang="en-US" dirty="0" smtClean="0">
              <a:cs typeface="Chalkboard"/>
            </a:endParaRPr>
          </a:p>
          <a:p>
            <a:endParaRPr lang="en-US" dirty="0" smtClean="0">
              <a:cs typeface="Chalkboard"/>
            </a:endParaRPr>
          </a:p>
          <a:p>
            <a:endParaRPr lang="en-US" dirty="0">
              <a:cs typeface="Chalkboard"/>
            </a:endParaRPr>
          </a:p>
        </p:txBody>
      </p:sp>
      <p:sp>
        <p:nvSpPr>
          <p:cNvPr id="6" name="Title 15"/>
          <p:cNvSpPr>
            <a:spLocks noGrp="1"/>
          </p:cNvSpPr>
          <p:nvPr>
            <p:ph type="ctrTitle"/>
          </p:nvPr>
        </p:nvSpPr>
        <p:spPr>
          <a:xfrm>
            <a:off x="4562" y="1750"/>
            <a:ext cx="9139438" cy="928452"/>
          </a:xfrm>
          <a:solidFill>
            <a:schemeClr val="tx1">
              <a:alpha val="54000"/>
            </a:schemeClr>
          </a:solidFill>
        </p:spPr>
        <p:txBody>
          <a:bodyPr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Āpiha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Papa </a:t>
            </a:r>
            <a:r>
              <a:rPr lang="en-US" sz="4800" dirty="0" err="1" smtClean="0">
                <a:solidFill>
                  <a:schemeClr val="bg1"/>
                </a:solidFill>
                <a:latin typeface="Arial Black"/>
                <a:cs typeface="Arial Black"/>
              </a:rPr>
              <a:t>atawhai</a:t>
            </a:r>
            <a:r>
              <a:rPr lang="en-US" sz="4800" dirty="0" smtClean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endParaRPr lang="en-US" sz="48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7" name="Title 15"/>
          <p:cNvSpPr txBox="1">
            <a:spLocks/>
          </p:cNvSpPr>
          <p:nvPr/>
        </p:nvSpPr>
        <p:spPr>
          <a:xfrm>
            <a:off x="-14234" y="5986529"/>
            <a:ext cx="9139438" cy="844639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9144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rial Black"/>
                <a:cs typeface="Arial Black"/>
              </a:rPr>
              <a:t>Ranger</a:t>
            </a:r>
            <a:endParaRPr lang="en-US" sz="6600" dirty="0"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76415" y="2749046"/>
            <a:ext cx="93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$42,000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9106" y="2605768"/>
            <a:ext cx="93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$47,000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11265" y="3160287"/>
            <a:ext cx="1087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$35,000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87" y="3229824"/>
            <a:ext cx="93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$33,000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4945" y="3984739"/>
            <a:ext cx="930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"/>
                <a:cs typeface="Helvetica"/>
              </a:rPr>
              <a:t>$29,500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0902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sizedImage240240-rosette-fu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75" y="390021"/>
            <a:ext cx="3044569" cy="3044569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3334736">
            <a:off x="3755975" y="377237"/>
            <a:ext cx="484632" cy="978408"/>
          </a:xfrm>
          <a:prstGeom prst="downArrow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2066161" y="3302368"/>
            <a:ext cx="484632" cy="978408"/>
          </a:xfrm>
          <a:prstGeom prst="downArrow">
            <a:avLst/>
          </a:prstGeom>
          <a:solidFill>
            <a:srgbClr val="40008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creen Shot 2016-02-29 at 11.21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843" y="2542872"/>
            <a:ext cx="34036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2-29 at 7.23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52" y="514830"/>
            <a:ext cx="8517742" cy="556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2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0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4277094"/>
            <a:ext cx="3878411" cy="25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5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20" y="1749"/>
            <a:ext cx="3651625" cy="2735194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4277094"/>
            <a:ext cx="3878411" cy="258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1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20" y="1749"/>
            <a:ext cx="3651625" cy="2735194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34" y="2123104"/>
            <a:ext cx="3651625" cy="2461168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4277094"/>
            <a:ext cx="3878411" cy="2580906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0"/>
            <a:ext cx="3861247" cy="223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6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" y="1749"/>
            <a:ext cx="2324100" cy="34925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20" y="1749"/>
            <a:ext cx="3651625" cy="2735194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34" y="2123104"/>
            <a:ext cx="3651625" cy="2461168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4277094"/>
            <a:ext cx="3878411" cy="2580906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0"/>
            <a:ext cx="3861247" cy="2238214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2114796"/>
            <a:ext cx="3861247" cy="216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6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" y="1749"/>
            <a:ext cx="2324100" cy="34925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892" y="5297420"/>
            <a:ext cx="2092699" cy="1569524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20" y="1749"/>
            <a:ext cx="3651625" cy="2735194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34" y="2123104"/>
            <a:ext cx="3651625" cy="2461168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84" y="4303252"/>
            <a:ext cx="3641875" cy="2554748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4277094"/>
            <a:ext cx="3878411" cy="2580906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0"/>
            <a:ext cx="3861247" cy="2238214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2114796"/>
            <a:ext cx="3861247" cy="216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1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" y="1749"/>
            <a:ext cx="2324100" cy="34925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892" y="5297420"/>
            <a:ext cx="2092699" cy="1569524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20" y="1749"/>
            <a:ext cx="3651625" cy="2735194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34" y="2123104"/>
            <a:ext cx="3651625" cy="2461168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84" y="4303252"/>
            <a:ext cx="3641875" cy="2554748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4277094"/>
            <a:ext cx="3878411" cy="2580906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0"/>
            <a:ext cx="3861247" cy="2238214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2114796"/>
            <a:ext cx="3861247" cy="2162298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4562" y="1749"/>
            <a:ext cx="9139438" cy="2236465"/>
          </a:xfrm>
          <a:solidFill>
            <a:schemeClr val="tx1">
              <a:alpha val="54000"/>
            </a:schemeClr>
          </a:solidFill>
        </p:spPr>
        <p:txBody>
          <a:bodyPr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Arial Black"/>
                <a:cs typeface="Arial Black"/>
              </a:rPr>
              <a:t>Āpiha</a:t>
            </a:r>
            <a:r>
              <a:rPr lang="en-US" sz="6600" dirty="0" smtClean="0">
                <a:solidFill>
                  <a:schemeClr val="bg1"/>
                </a:solidFill>
                <a:latin typeface="Arial Black"/>
                <a:cs typeface="Arial Black"/>
              </a:rPr>
              <a:t> Papa </a:t>
            </a:r>
            <a:r>
              <a:rPr lang="en-US" sz="6600" dirty="0" err="1" smtClean="0">
                <a:solidFill>
                  <a:schemeClr val="bg1"/>
                </a:solidFill>
                <a:latin typeface="Arial Black"/>
                <a:cs typeface="Arial Black"/>
              </a:rPr>
              <a:t>atawhai</a:t>
            </a:r>
            <a:r>
              <a:rPr lang="en-US" sz="6600" dirty="0" smtClean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endParaRPr lang="en-US" sz="6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26139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" y="1749"/>
            <a:ext cx="2324100" cy="34925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92"/>
          <a:stretch/>
        </p:blipFill>
        <p:spPr>
          <a:xfrm>
            <a:off x="0" y="3352372"/>
            <a:ext cx="2006734" cy="24638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892" y="5297420"/>
            <a:ext cx="2092699" cy="1569524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620" y="1749"/>
            <a:ext cx="3651625" cy="2735194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734" y="2123104"/>
            <a:ext cx="3651625" cy="2461168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84" y="4303252"/>
            <a:ext cx="3641875" cy="2554748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4277094"/>
            <a:ext cx="3878411" cy="2580906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0"/>
            <a:ext cx="3861247" cy="2238214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753" y="2114796"/>
            <a:ext cx="3861247" cy="2162298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4562" y="1749"/>
            <a:ext cx="9139438" cy="2236465"/>
          </a:xfrm>
          <a:solidFill>
            <a:schemeClr val="tx1">
              <a:alpha val="54000"/>
            </a:schemeClr>
          </a:solidFill>
        </p:spPr>
        <p:txBody>
          <a:bodyPr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Arial Black"/>
                <a:cs typeface="Arial Black"/>
              </a:rPr>
              <a:t>Āpiha</a:t>
            </a:r>
            <a:r>
              <a:rPr lang="en-US" sz="6600" dirty="0" smtClean="0">
                <a:solidFill>
                  <a:schemeClr val="bg1"/>
                </a:solidFill>
                <a:latin typeface="Arial Black"/>
                <a:cs typeface="Arial Black"/>
              </a:rPr>
              <a:t> Papa </a:t>
            </a:r>
            <a:r>
              <a:rPr lang="en-US" sz="6600" dirty="0" err="1" smtClean="0">
                <a:solidFill>
                  <a:schemeClr val="bg1"/>
                </a:solidFill>
                <a:latin typeface="Arial Black"/>
                <a:cs typeface="Arial Black"/>
              </a:rPr>
              <a:t>atawhai</a:t>
            </a:r>
            <a:r>
              <a:rPr lang="en-US" sz="6600" dirty="0" smtClean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endParaRPr lang="en-US" sz="6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17" name="Title 15"/>
          <p:cNvSpPr txBox="1">
            <a:spLocks/>
          </p:cNvSpPr>
          <p:nvPr/>
        </p:nvSpPr>
        <p:spPr>
          <a:xfrm>
            <a:off x="-67892" y="4487375"/>
            <a:ext cx="9139438" cy="2236465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9144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Arial Black"/>
                <a:cs typeface="Arial Black"/>
              </a:rPr>
              <a:t>Ranger</a:t>
            </a:r>
            <a:endParaRPr lang="en-US" sz="6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55749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amo 1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408000"/>
      </a:accent2>
      <a:accent3>
        <a:srgbClr val="808000"/>
      </a:accent3>
      <a:accent4>
        <a:srgbClr val="824F1C"/>
      </a:accent4>
      <a:accent5>
        <a:srgbClr val="804000"/>
      </a:accent5>
      <a:accent6>
        <a:srgbClr val="808000"/>
      </a:accent6>
      <a:hlink>
        <a:srgbClr val="929547"/>
      </a:hlink>
      <a:folHlink>
        <a:srgbClr val="56633C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7200</TotalTime>
  <Words>256</Words>
  <Application>Microsoft Macintosh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A career choice with Ms Dallison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Āpiha Papa atawhai </vt:lpstr>
      <vt:lpstr>Āpiha Papa atawhai </vt:lpstr>
      <vt:lpstr>Āpiha Papa atawhai </vt:lpstr>
      <vt:lpstr>Āpiha Papa atawhai </vt:lpstr>
      <vt:lpstr>Āpiha Papa atawhai </vt:lpstr>
      <vt:lpstr>Āpiha Papa atawhai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Careers with Ms Dallison</dc:title>
  <dc:creator>Teacher School</dc:creator>
  <cp:lastModifiedBy>Tyla</cp:lastModifiedBy>
  <cp:revision>71</cp:revision>
  <dcterms:created xsi:type="dcterms:W3CDTF">2014-10-19T23:46:23Z</dcterms:created>
  <dcterms:modified xsi:type="dcterms:W3CDTF">2016-03-13T22:02:01Z</dcterms:modified>
</cp:coreProperties>
</file>